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0"/>
  </p:handoutMasterIdLst>
  <p:sldIdLst>
    <p:sldId id="256" r:id="rId2"/>
    <p:sldId id="261" r:id="rId3"/>
    <p:sldId id="263" r:id="rId4"/>
    <p:sldId id="265" r:id="rId5"/>
    <p:sldId id="264" r:id="rId6"/>
    <p:sldId id="266" r:id="rId7"/>
    <p:sldId id="267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74"/>
    <a:srgbClr val="173A8D"/>
    <a:srgbClr val="332319"/>
    <a:srgbClr val="C9A093"/>
    <a:srgbClr val="F1F1F1"/>
    <a:srgbClr val="385592"/>
    <a:srgbClr val="3A5896"/>
    <a:srgbClr val="1D3C7A"/>
    <a:srgbClr val="213969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624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11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2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8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94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67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750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37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6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4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9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3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459" y="1465729"/>
            <a:ext cx="7869891" cy="471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D9794-A4CC-42D0-9A65-24C6B9EF407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332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470649" y="1059180"/>
            <a:ext cx="4572000" cy="1940747"/>
          </a:xfrm>
          <a:ln>
            <a:noFill/>
          </a:ln>
        </p:spPr>
        <p:txBody>
          <a:bodyPr>
            <a:noAutofit/>
          </a:bodyPr>
          <a:lstStyle/>
          <a:p>
            <a:r>
              <a:rPr lang="ru-RU" sz="6600" dirty="0">
                <a:ln w="18415" cmpd="sng">
                  <a:noFill/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</a:rPr>
              <a:t>Дорожный трафик</a:t>
            </a:r>
            <a:endParaRPr lang="en-US" sz="6600" dirty="0">
              <a:ln w="18415" cmpd="sng">
                <a:noFill/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83FC1F1B-0A0F-4CF2-9E9A-01ABE89C5395}"/>
              </a:ext>
            </a:extLst>
          </p:cNvPr>
          <p:cNvSpPr txBox="1">
            <a:spLocks/>
          </p:cNvSpPr>
          <p:nvPr/>
        </p:nvSpPr>
        <p:spPr>
          <a:xfrm>
            <a:off x="878150" y="4804831"/>
            <a:ext cx="7839635" cy="133773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3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Команда: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Triple-A</a:t>
            </a:r>
            <a:endParaRPr lang="ru-RU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l"/>
            <a:b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Иванов Алексей (капитан)</a:t>
            </a:r>
            <a:b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Завьялов Андрей</a:t>
            </a:r>
          </a:p>
          <a:p>
            <a:pPr algn="l"/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Родионова Анна</a:t>
            </a:r>
          </a:p>
        </p:txBody>
      </p:sp>
    </p:spTree>
    <p:extLst>
      <p:ext uri="{BB962C8B-B14F-4D97-AF65-F5344CB8AC3E}">
        <p14:creationId xmlns:p14="http://schemas.microsoft.com/office/powerpoint/2010/main" val="2480652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7443" y="384209"/>
            <a:ext cx="7839635" cy="133773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Решаемые задачи</a:t>
            </a:r>
          </a:p>
        </p:txBody>
      </p:sp>
      <p:grpSp>
        <p:nvGrpSpPr>
          <p:cNvPr id="46" name="Group 96"/>
          <p:cNvGrpSpPr>
            <a:grpSpLocks/>
          </p:cNvGrpSpPr>
          <p:nvPr/>
        </p:nvGrpSpPr>
        <p:grpSpPr bwMode="auto">
          <a:xfrm>
            <a:off x="2169020" y="2294302"/>
            <a:ext cx="5064125" cy="547687"/>
            <a:chOff x="1268" y="3207"/>
            <a:chExt cx="3190" cy="345"/>
          </a:xfrm>
        </p:grpSpPr>
        <p:sp>
          <p:nvSpPr>
            <p:cNvPr id="47" name="AutoShape 43"/>
            <p:cNvSpPr>
              <a:spLocks noChangeArrowheads="1"/>
            </p:cNvSpPr>
            <p:nvPr/>
          </p:nvSpPr>
          <p:spPr bwMode="gray">
            <a:xfrm>
              <a:off x="1418" y="3207"/>
              <a:ext cx="3040" cy="334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20000"/>
                <a:lumOff val="80000"/>
              </a:schemeClr>
            </a:solidFill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 dirty="0"/>
            </a:p>
          </p:txBody>
        </p:sp>
        <p:sp>
          <p:nvSpPr>
            <p:cNvPr id="48" name="Text Box 52"/>
            <p:cNvSpPr txBox="1">
              <a:spLocks noChangeArrowheads="1"/>
            </p:cNvSpPr>
            <p:nvPr/>
          </p:nvSpPr>
          <p:spPr bwMode="gray">
            <a:xfrm>
              <a:off x="1521" y="3255"/>
              <a:ext cx="2633" cy="25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ru-RU" sz="2000" b="1" dirty="0">
                  <a:solidFill>
                    <a:srgbClr val="003374"/>
                  </a:solidFill>
                </a:rPr>
                <a:t>Детектирование</a:t>
              </a:r>
              <a:endParaRPr lang="en-US" sz="2000" b="1" dirty="0">
                <a:solidFill>
                  <a:srgbClr val="003374"/>
                </a:solidFill>
              </a:endParaRPr>
            </a:p>
          </p:txBody>
        </p:sp>
        <p:grpSp>
          <p:nvGrpSpPr>
            <p:cNvPr id="49" name="Group 85"/>
            <p:cNvGrpSpPr>
              <a:grpSpLocks/>
            </p:cNvGrpSpPr>
            <p:nvPr/>
          </p:nvGrpSpPr>
          <p:grpSpPr bwMode="auto">
            <a:xfrm>
              <a:off x="1268" y="3246"/>
              <a:ext cx="282" cy="306"/>
              <a:chOff x="1414" y="3198"/>
              <a:chExt cx="282" cy="306"/>
            </a:xfrm>
          </p:grpSpPr>
          <p:grpSp>
            <p:nvGrpSpPr>
              <p:cNvPr id="50" name="Group 86"/>
              <p:cNvGrpSpPr>
                <a:grpSpLocks/>
              </p:cNvGrpSpPr>
              <p:nvPr/>
            </p:nvGrpSpPr>
            <p:grpSpPr bwMode="auto">
              <a:xfrm>
                <a:off x="1414" y="3198"/>
                <a:ext cx="282" cy="306"/>
                <a:chOff x="1415" y="1268"/>
                <a:chExt cx="282" cy="306"/>
              </a:xfrm>
            </p:grpSpPr>
            <p:pic>
              <p:nvPicPr>
                <p:cNvPr id="52" name="Picture 87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3" name="Oval 88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/>
                    </a:gs>
                    <a:gs pos="100000">
                      <a:srgbClr val="4D98E3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54" name="Oval 89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>
                        <a:gamma/>
                        <a:shade val="63529"/>
                        <a:invGamma/>
                      </a:srgbClr>
                    </a:gs>
                    <a:gs pos="100000">
                      <a:srgbClr val="4D98E3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55" name="Picture 90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23" y="126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51" name="Text Box 91"/>
              <p:cNvSpPr txBox="1">
                <a:spLocks noChangeArrowheads="1"/>
              </p:cNvSpPr>
              <p:nvPr/>
            </p:nvSpPr>
            <p:spPr bwMode="gray">
              <a:xfrm>
                <a:off x="1447" y="3224"/>
                <a:ext cx="190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ru-RU" b="1" dirty="0">
                    <a:solidFill>
                      <a:srgbClr val="FFFFFF"/>
                    </a:solidFill>
                  </a:rPr>
                  <a:t>1</a:t>
                </a:r>
                <a:endParaRPr lang="en-US" b="1" dirty="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56" name="Group 96">
            <a:extLst>
              <a:ext uri="{FF2B5EF4-FFF2-40B4-BE49-F238E27FC236}">
                <a16:creationId xmlns:a16="http://schemas.microsoft.com/office/drawing/2014/main" id="{BA4A77E0-B588-45BA-8B9F-E954D82A3FAD}"/>
              </a:ext>
            </a:extLst>
          </p:cNvPr>
          <p:cNvGrpSpPr>
            <a:grpSpLocks/>
          </p:cNvGrpSpPr>
          <p:nvPr/>
        </p:nvGrpSpPr>
        <p:grpSpPr bwMode="auto">
          <a:xfrm>
            <a:off x="2169020" y="3388532"/>
            <a:ext cx="5064125" cy="547687"/>
            <a:chOff x="1268" y="3207"/>
            <a:chExt cx="3190" cy="345"/>
          </a:xfrm>
        </p:grpSpPr>
        <p:sp>
          <p:nvSpPr>
            <p:cNvPr id="57" name="AutoShape 43">
              <a:extLst>
                <a:ext uri="{FF2B5EF4-FFF2-40B4-BE49-F238E27FC236}">
                  <a16:creationId xmlns:a16="http://schemas.microsoft.com/office/drawing/2014/main" id="{20A3B728-D575-49C4-96D8-43262F54852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418" y="3207"/>
              <a:ext cx="3040" cy="334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20000"/>
                <a:lumOff val="80000"/>
              </a:schemeClr>
            </a:solidFill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58" name="Text Box 52">
              <a:extLst>
                <a:ext uri="{FF2B5EF4-FFF2-40B4-BE49-F238E27FC236}">
                  <a16:creationId xmlns:a16="http://schemas.microsoft.com/office/drawing/2014/main" id="{6EB19568-2E59-41E5-AF7B-93769CF7C869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521" y="3255"/>
              <a:ext cx="2633" cy="25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ru-RU" sz="2000" b="1" dirty="0">
                  <a:solidFill>
                    <a:srgbClr val="003374"/>
                  </a:solidFill>
                </a:rPr>
                <a:t>Определение типа транспорта</a:t>
              </a:r>
              <a:endParaRPr lang="en-US" sz="2000" b="1" dirty="0">
                <a:solidFill>
                  <a:srgbClr val="003374"/>
                </a:solidFill>
              </a:endParaRPr>
            </a:p>
          </p:txBody>
        </p:sp>
        <p:grpSp>
          <p:nvGrpSpPr>
            <p:cNvPr id="59" name="Group 85">
              <a:extLst>
                <a:ext uri="{FF2B5EF4-FFF2-40B4-BE49-F238E27FC236}">
                  <a16:creationId xmlns:a16="http://schemas.microsoft.com/office/drawing/2014/main" id="{B2B1D35B-F9C8-49C0-9910-732B50D192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68" y="3248"/>
              <a:ext cx="281" cy="304"/>
              <a:chOff x="1414" y="3200"/>
              <a:chExt cx="281" cy="304"/>
            </a:xfrm>
          </p:grpSpPr>
          <p:grpSp>
            <p:nvGrpSpPr>
              <p:cNvPr id="60" name="Group 86">
                <a:extLst>
                  <a:ext uri="{FF2B5EF4-FFF2-40B4-BE49-F238E27FC236}">
                    <a16:creationId xmlns:a16="http://schemas.microsoft.com/office/drawing/2014/main" id="{3AACC6D0-EB9D-4650-B0C0-77C0B8092ED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414" y="3200"/>
                <a:ext cx="281" cy="304"/>
                <a:chOff x="1415" y="1270"/>
                <a:chExt cx="281" cy="304"/>
              </a:xfrm>
            </p:grpSpPr>
            <p:pic>
              <p:nvPicPr>
                <p:cNvPr id="62" name="Picture 87" descr="Picture2">
                  <a:extLst>
                    <a:ext uri="{FF2B5EF4-FFF2-40B4-BE49-F238E27FC236}">
                      <a16:creationId xmlns:a16="http://schemas.microsoft.com/office/drawing/2014/main" id="{AD40F56D-EC39-45EF-8C06-73B97D1C706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3" name="Oval 88">
                  <a:extLst>
                    <a:ext uri="{FF2B5EF4-FFF2-40B4-BE49-F238E27FC236}">
                      <a16:creationId xmlns:a16="http://schemas.microsoft.com/office/drawing/2014/main" id="{8BA80A9A-97B6-4347-AC39-0DB90BED49A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/>
                    </a:gs>
                    <a:gs pos="100000">
                      <a:srgbClr val="4D98E3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64" name="Oval 89">
                  <a:extLst>
                    <a:ext uri="{FF2B5EF4-FFF2-40B4-BE49-F238E27FC236}">
                      <a16:creationId xmlns:a16="http://schemas.microsoft.com/office/drawing/2014/main" id="{F19AFFDC-3445-4000-996E-255FFDF127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>
                        <a:gamma/>
                        <a:shade val="63529"/>
                        <a:invGamma/>
                      </a:srgbClr>
                    </a:gs>
                    <a:gs pos="100000">
                      <a:srgbClr val="4D98E3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65" name="Picture 90" descr="Picture1">
                  <a:extLst>
                    <a:ext uri="{FF2B5EF4-FFF2-40B4-BE49-F238E27FC236}">
                      <a16:creationId xmlns:a16="http://schemas.microsoft.com/office/drawing/2014/main" id="{E3FAA722-D37F-4BA0-8E35-B68CC017A39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22" y="1270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61" name="Text Box 91">
                <a:extLst>
                  <a:ext uri="{FF2B5EF4-FFF2-40B4-BE49-F238E27FC236}">
                    <a16:creationId xmlns:a16="http://schemas.microsoft.com/office/drawing/2014/main" id="{5A76BE12-DA42-43A3-8F1E-F41CBCFAFB25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1440" y="3222"/>
                <a:ext cx="190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ru-RU" b="1" dirty="0">
                    <a:solidFill>
                      <a:srgbClr val="FFFFFF"/>
                    </a:solidFill>
                  </a:rPr>
                  <a:t>2</a:t>
                </a:r>
                <a:endParaRPr lang="en-US" b="1" dirty="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66" name="Group 96">
            <a:extLst>
              <a:ext uri="{FF2B5EF4-FFF2-40B4-BE49-F238E27FC236}">
                <a16:creationId xmlns:a16="http://schemas.microsoft.com/office/drawing/2014/main" id="{C4446944-B48F-4D07-8114-CE02B7F66B67}"/>
              </a:ext>
            </a:extLst>
          </p:cNvPr>
          <p:cNvGrpSpPr>
            <a:grpSpLocks/>
          </p:cNvGrpSpPr>
          <p:nvPr/>
        </p:nvGrpSpPr>
        <p:grpSpPr bwMode="auto">
          <a:xfrm>
            <a:off x="2209501" y="4481619"/>
            <a:ext cx="5064125" cy="547687"/>
            <a:chOff x="1268" y="3207"/>
            <a:chExt cx="3190" cy="345"/>
          </a:xfrm>
        </p:grpSpPr>
        <p:sp>
          <p:nvSpPr>
            <p:cNvPr id="67" name="AutoShape 43">
              <a:extLst>
                <a:ext uri="{FF2B5EF4-FFF2-40B4-BE49-F238E27FC236}">
                  <a16:creationId xmlns:a16="http://schemas.microsoft.com/office/drawing/2014/main" id="{8382ED78-7D47-4F23-B39A-FE37165EE67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418" y="3207"/>
              <a:ext cx="3040" cy="334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20000"/>
                <a:lumOff val="80000"/>
              </a:schemeClr>
            </a:solidFill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68" name="Text Box 52">
              <a:extLst>
                <a:ext uri="{FF2B5EF4-FFF2-40B4-BE49-F238E27FC236}">
                  <a16:creationId xmlns:a16="http://schemas.microsoft.com/office/drawing/2014/main" id="{3FC9164D-C621-4BDA-8335-EC358D5617B9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521" y="3255"/>
              <a:ext cx="2633" cy="25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ru-RU" sz="2000" b="1" dirty="0">
                  <a:solidFill>
                    <a:srgbClr val="003374"/>
                  </a:solidFill>
                </a:rPr>
                <a:t>Трекинг</a:t>
              </a:r>
              <a:endParaRPr lang="en-US" sz="2000" b="1" dirty="0">
                <a:solidFill>
                  <a:srgbClr val="003374"/>
                </a:solidFill>
              </a:endParaRPr>
            </a:p>
          </p:txBody>
        </p:sp>
        <p:grpSp>
          <p:nvGrpSpPr>
            <p:cNvPr id="69" name="Group 85">
              <a:extLst>
                <a:ext uri="{FF2B5EF4-FFF2-40B4-BE49-F238E27FC236}">
                  <a16:creationId xmlns:a16="http://schemas.microsoft.com/office/drawing/2014/main" id="{054800A9-194F-4328-A168-1A191E6A989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68" y="3251"/>
              <a:ext cx="285" cy="301"/>
              <a:chOff x="1414" y="3203"/>
              <a:chExt cx="285" cy="301"/>
            </a:xfrm>
          </p:grpSpPr>
          <p:grpSp>
            <p:nvGrpSpPr>
              <p:cNvPr id="70" name="Group 86">
                <a:extLst>
                  <a:ext uri="{FF2B5EF4-FFF2-40B4-BE49-F238E27FC236}">
                    <a16:creationId xmlns:a16="http://schemas.microsoft.com/office/drawing/2014/main" id="{0CCD4CF2-40B4-4FEB-8FAE-30349438473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414" y="3203"/>
                <a:ext cx="285" cy="301"/>
                <a:chOff x="1415" y="1273"/>
                <a:chExt cx="285" cy="301"/>
              </a:xfrm>
            </p:grpSpPr>
            <p:pic>
              <p:nvPicPr>
                <p:cNvPr id="72" name="Picture 87" descr="Picture2">
                  <a:extLst>
                    <a:ext uri="{FF2B5EF4-FFF2-40B4-BE49-F238E27FC236}">
                      <a16:creationId xmlns:a16="http://schemas.microsoft.com/office/drawing/2014/main" id="{9A901C02-9E27-4986-BE02-468FCC9EB79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73" name="Oval 88">
                  <a:extLst>
                    <a:ext uri="{FF2B5EF4-FFF2-40B4-BE49-F238E27FC236}">
                      <a16:creationId xmlns:a16="http://schemas.microsoft.com/office/drawing/2014/main" id="{422893A7-FFB5-436B-8CBA-0F4605425F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/>
                    </a:gs>
                    <a:gs pos="100000">
                      <a:srgbClr val="4D98E3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74" name="Oval 89">
                  <a:extLst>
                    <a:ext uri="{FF2B5EF4-FFF2-40B4-BE49-F238E27FC236}">
                      <a16:creationId xmlns:a16="http://schemas.microsoft.com/office/drawing/2014/main" id="{F989C881-0133-482E-9AC2-F1D2DA9912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>
                        <a:gamma/>
                        <a:shade val="63529"/>
                        <a:invGamma/>
                      </a:srgbClr>
                    </a:gs>
                    <a:gs pos="100000">
                      <a:srgbClr val="4D98E3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75" name="Picture 90" descr="Picture1">
                  <a:extLst>
                    <a:ext uri="{FF2B5EF4-FFF2-40B4-BE49-F238E27FC236}">
                      <a16:creationId xmlns:a16="http://schemas.microsoft.com/office/drawing/2014/main" id="{E6B3B348-83A7-4E78-BD24-F37E91AE92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526" y="1273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1" name="Text Box 91">
                <a:extLst>
                  <a:ext uri="{FF2B5EF4-FFF2-40B4-BE49-F238E27FC236}">
                    <a16:creationId xmlns:a16="http://schemas.microsoft.com/office/drawing/2014/main" id="{6F082FF4-5FB4-45E6-ABDF-1107D103B21B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1440" y="3222"/>
                <a:ext cx="190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ru-RU" b="1" dirty="0">
                    <a:solidFill>
                      <a:srgbClr val="FFFFFF"/>
                    </a:solidFill>
                  </a:rPr>
                  <a:t>3</a:t>
                </a:r>
                <a:endParaRPr lang="en-US" b="1" dirty="0">
                  <a:solidFill>
                    <a:srgbClr val="FFFFFF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38080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Заголовок 1">
            <a:extLst>
              <a:ext uri="{FF2B5EF4-FFF2-40B4-BE49-F238E27FC236}">
                <a16:creationId xmlns:a16="http://schemas.microsoft.com/office/drawing/2014/main" id="{8EE19DA6-0F77-4322-9A78-3AA8DEF8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7443" y="-23697"/>
            <a:ext cx="7839635" cy="1337732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Детектирование</a:t>
            </a:r>
          </a:p>
        </p:txBody>
      </p:sp>
      <p:sp>
        <p:nvSpPr>
          <p:cNvPr id="9" name="Стрелка: изогнутая 8">
            <a:extLst>
              <a:ext uri="{FF2B5EF4-FFF2-40B4-BE49-F238E27FC236}">
                <a16:creationId xmlns:a16="http://schemas.microsoft.com/office/drawing/2014/main" id="{1EF7BCF3-1930-416C-8222-C0AAB7F15045}"/>
              </a:ext>
            </a:extLst>
          </p:cNvPr>
          <p:cNvSpPr/>
          <p:nvPr/>
        </p:nvSpPr>
        <p:spPr>
          <a:xfrm rot="5400000">
            <a:off x="3599515" y="2941031"/>
            <a:ext cx="665922" cy="67586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4" name="Стрелка: изогнутая 13">
            <a:extLst>
              <a:ext uri="{FF2B5EF4-FFF2-40B4-BE49-F238E27FC236}">
                <a16:creationId xmlns:a16="http://schemas.microsoft.com/office/drawing/2014/main" id="{22026101-3DEB-461F-B4B3-90126A9D28AA}"/>
              </a:ext>
            </a:extLst>
          </p:cNvPr>
          <p:cNvSpPr/>
          <p:nvPr/>
        </p:nvSpPr>
        <p:spPr>
          <a:xfrm rot="16200000" flipV="1">
            <a:off x="3620258" y="4646754"/>
            <a:ext cx="645126" cy="66627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C8AE78E8-36B6-45E7-840B-A5D81C7A6A66}"/>
              </a:ext>
            </a:extLst>
          </p:cNvPr>
          <p:cNvSpPr/>
          <p:nvPr/>
        </p:nvSpPr>
        <p:spPr>
          <a:xfrm>
            <a:off x="3815986" y="3816097"/>
            <a:ext cx="675862" cy="6659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5EC46A55-6D7B-4A31-9F9A-30BEBE8A55AF}"/>
              </a:ext>
            </a:extLst>
          </p:cNvPr>
          <p:cNvSpPr/>
          <p:nvPr/>
        </p:nvSpPr>
        <p:spPr>
          <a:xfrm>
            <a:off x="5269728" y="3733310"/>
            <a:ext cx="675862" cy="6659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оловина рамки 12">
            <a:extLst>
              <a:ext uri="{FF2B5EF4-FFF2-40B4-BE49-F238E27FC236}">
                <a16:creationId xmlns:a16="http://schemas.microsoft.com/office/drawing/2014/main" id="{47A99B91-255E-43D8-BD68-E99B1039E78A}"/>
              </a:ext>
            </a:extLst>
          </p:cNvPr>
          <p:cNvSpPr/>
          <p:nvPr/>
        </p:nvSpPr>
        <p:spPr>
          <a:xfrm rot="8099845">
            <a:off x="5361349" y="3888718"/>
            <a:ext cx="346229" cy="355107"/>
          </a:xfrm>
          <a:prstGeom prst="halfFram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7699860-66ED-42F9-8132-ABE6DEFAE7E8}"/>
              </a:ext>
            </a:extLst>
          </p:cNvPr>
          <p:cNvSpPr/>
          <p:nvPr/>
        </p:nvSpPr>
        <p:spPr>
          <a:xfrm>
            <a:off x="3942822" y="4091353"/>
            <a:ext cx="422190" cy="11541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: вниз 17">
            <a:extLst>
              <a:ext uri="{FF2B5EF4-FFF2-40B4-BE49-F238E27FC236}">
                <a16:creationId xmlns:a16="http://schemas.microsoft.com/office/drawing/2014/main" id="{D975B533-43A9-49E9-95E0-6B1AFE92DE7C}"/>
              </a:ext>
            </a:extLst>
          </p:cNvPr>
          <p:cNvSpPr/>
          <p:nvPr/>
        </p:nvSpPr>
        <p:spPr>
          <a:xfrm rot="16200000">
            <a:off x="4787757" y="3801010"/>
            <a:ext cx="328474" cy="5142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Стрелка: вниз 19">
            <a:extLst>
              <a:ext uri="{FF2B5EF4-FFF2-40B4-BE49-F238E27FC236}">
                <a16:creationId xmlns:a16="http://schemas.microsoft.com/office/drawing/2014/main" id="{ADA0948B-4AFF-44AA-9687-B0362C53CE98}"/>
              </a:ext>
            </a:extLst>
          </p:cNvPr>
          <p:cNvSpPr/>
          <p:nvPr/>
        </p:nvSpPr>
        <p:spPr>
          <a:xfrm rot="16200000">
            <a:off x="6130217" y="3797815"/>
            <a:ext cx="328474" cy="5142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Стрелка: вниз 18">
            <a:extLst>
              <a:ext uri="{FF2B5EF4-FFF2-40B4-BE49-F238E27FC236}">
                <a16:creationId xmlns:a16="http://schemas.microsoft.com/office/drawing/2014/main" id="{0A7B81D3-0688-4A73-8265-667BD2A89CAD}"/>
              </a:ext>
            </a:extLst>
          </p:cNvPr>
          <p:cNvSpPr/>
          <p:nvPr/>
        </p:nvSpPr>
        <p:spPr>
          <a:xfrm>
            <a:off x="5465616" y="3159961"/>
            <a:ext cx="284086" cy="4608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89ED5F5D-2FEB-4A9D-83D9-BD221C0DE051}"/>
              </a:ext>
            </a:extLst>
          </p:cNvPr>
          <p:cNvSpPr/>
          <p:nvPr/>
        </p:nvSpPr>
        <p:spPr>
          <a:xfrm>
            <a:off x="5226423" y="2748129"/>
            <a:ext cx="2136062" cy="36933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Порог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04DD3513-A8EA-45FF-AEAE-2778AAB2CC42}"/>
              </a:ext>
            </a:extLst>
          </p:cNvPr>
          <p:cNvSpPr/>
          <p:nvPr/>
        </p:nvSpPr>
        <p:spPr>
          <a:xfrm>
            <a:off x="1608903" y="2240568"/>
            <a:ext cx="2136062" cy="36933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Текущий кадр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998DDE21-47C3-498C-9A4D-8489FC312663}"/>
              </a:ext>
            </a:extLst>
          </p:cNvPr>
          <p:cNvSpPr/>
          <p:nvPr/>
        </p:nvSpPr>
        <p:spPr>
          <a:xfrm>
            <a:off x="2060327" y="4062249"/>
            <a:ext cx="2136062" cy="36933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Фон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82D9E535-D147-4245-987D-4C1D37DC74B4}"/>
              </a:ext>
            </a:extLst>
          </p:cNvPr>
          <p:cNvSpPr/>
          <p:nvPr/>
        </p:nvSpPr>
        <p:spPr>
          <a:xfrm>
            <a:off x="7231047" y="3051592"/>
            <a:ext cx="918654" cy="36933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Маска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1E62984-E40F-45BF-8634-ABCFD22E3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677" y="4494038"/>
            <a:ext cx="1738992" cy="1272953"/>
          </a:xfrm>
          <a:prstGeom prst="rect">
            <a:avLst/>
          </a:prstGeom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30F83A40-0C54-4BB9-BB03-B9D2F51E9CA6}"/>
              </a:ext>
            </a:extLst>
          </p:cNvPr>
          <p:cNvSpPr/>
          <p:nvPr/>
        </p:nvSpPr>
        <p:spPr>
          <a:xfrm>
            <a:off x="1437443" y="1214467"/>
            <a:ext cx="6987390" cy="830997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Определение переднего плана на основе вычитания заднего фона</a:t>
            </a:r>
            <a:endParaRPr lang="ru-RU" sz="2400" dirty="0">
              <a:solidFill>
                <a:schemeClr val="bg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80EC816-DAEB-4A8A-BD81-D63336D24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470" y="3443307"/>
            <a:ext cx="1828170" cy="133597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0A2E4A-EE42-4E80-B49C-6C87281BC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020" y="2609900"/>
            <a:ext cx="1750256" cy="128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602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Заголовок 1">
            <a:extLst>
              <a:ext uri="{FF2B5EF4-FFF2-40B4-BE49-F238E27FC236}">
                <a16:creationId xmlns:a16="http://schemas.microsoft.com/office/drawing/2014/main" id="{8EE19DA6-0F77-4322-9A78-3AA8DEF8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7443" y="-23697"/>
            <a:ext cx="7839635" cy="1337732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Детектирование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30F83A40-0C54-4BB9-BB03-B9D2F51E9CA6}"/>
              </a:ext>
            </a:extLst>
          </p:cNvPr>
          <p:cNvSpPr/>
          <p:nvPr/>
        </p:nvSpPr>
        <p:spPr>
          <a:xfrm>
            <a:off x="1437443" y="1214467"/>
            <a:ext cx="6987390" cy="830997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Разделение объектов с помощью обработки маски и компонент связности</a:t>
            </a:r>
            <a:endParaRPr lang="ru-RU" sz="2400" dirty="0">
              <a:solidFill>
                <a:schemeClr val="bg1"/>
              </a:solidFill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3E53FF9E-DCD5-4A08-B87E-46B02E301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443" y="2370226"/>
            <a:ext cx="2499836" cy="182680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5637196-E025-4F94-835C-A26F127D5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804" y="2394099"/>
            <a:ext cx="2435883" cy="177905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D44F7AE-91C9-4AA7-B391-F65E279C20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955" y="4545665"/>
            <a:ext cx="2640089" cy="193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48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Заголовок 1">
            <a:extLst>
              <a:ext uri="{FF2B5EF4-FFF2-40B4-BE49-F238E27FC236}">
                <a16:creationId xmlns:a16="http://schemas.microsoft.com/office/drawing/2014/main" id="{8EE19DA6-0F77-4322-9A78-3AA8DEF8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7443" y="0"/>
            <a:ext cx="7839635" cy="1337732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Классификация транспорта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2CC398-726C-4A9A-88F0-702CB6851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261" y="1894100"/>
            <a:ext cx="5426866" cy="1693643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C54E78-D932-486D-BE57-D23883025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044" y="3883487"/>
            <a:ext cx="4432083" cy="1013268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C55A33-D189-4F24-A824-508B04A4627E}"/>
              </a:ext>
            </a:extLst>
          </p:cNvPr>
          <p:cNvSpPr txBox="1"/>
          <p:nvPr/>
        </p:nvSpPr>
        <p:spPr>
          <a:xfrm>
            <a:off x="1318865" y="1832981"/>
            <a:ext cx="21483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b="1" dirty="0">
                <a:solidFill>
                  <a:schemeClr val="bg1"/>
                </a:solidFill>
              </a:rPr>
              <a:t>Car</a:t>
            </a:r>
          </a:p>
          <a:p>
            <a:pPr marL="285750" indent="-285750">
              <a:buFontTx/>
              <a:buChar char="-"/>
            </a:pPr>
            <a:r>
              <a:rPr lang="en-US" sz="1600" b="1" dirty="0">
                <a:solidFill>
                  <a:schemeClr val="bg1"/>
                </a:solidFill>
              </a:rPr>
              <a:t>Bus</a:t>
            </a:r>
          </a:p>
          <a:p>
            <a:pPr marL="285750" indent="-285750">
              <a:buFontTx/>
              <a:buChar char="-"/>
            </a:pPr>
            <a:r>
              <a:rPr lang="en-US" sz="1600" b="1" dirty="0">
                <a:solidFill>
                  <a:schemeClr val="bg1"/>
                </a:solidFill>
              </a:rPr>
              <a:t>Articulated truck</a:t>
            </a:r>
          </a:p>
          <a:p>
            <a:pPr marL="285750" indent="-285750">
              <a:buFontTx/>
              <a:buChar char="-"/>
            </a:pPr>
            <a:r>
              <a:rPr lang="en-US" sz="1600" b="1" dirty="0">
                <a:solidFill>
                  <a:schemeClr val="bg1"/>
                </a:solidFill>
              </a:rPr>
              <a:t>Work van</a:t>
            </a:r>
          </a:p>
          <a:p>
            <a:pPr marL="285750" indent="-285750">
              <a:buFontTx/>
              <a:buChar char="-"/>
            </a:pPr>
            <a:r>
              <a:rPr lang="en-US" sz="1600" b="1" dirty="0">
                <a:solidFill>
                  <a:schemeClr val="bg1"/>
                </a:solidFill>
              </a:rPr>
              <a:t>Pickup truck</a:t>
            </a:r>
          </a:p>
          <a:p>
            <a:pPr marL="285750" indent="-285750">
              <a:buFontTx/>
              <a:buChar char="-"/>
            </a:pPr>
            <a:r>
              <a:rPr lang="en-US" sz="1600" b="1" dirty="0">
                <a:solidFill>
                  <a:schemeClr val="bg1"/>
                </a:solidFill>
              </a:rPr>
              <a:t>Motorcycle</a:t>
            </a:r>
          </a:p>
          <a:p>
            <a:pPr marL="285750" indent="-285750">
              <a:buFontTx/>
              <a:buChar char="-"/>
            </a:pPr>
            <a:r>
              <a:rPr lang="en-US" sz="1600" b="1" dirty="0">
                <a:solidFill>
                  <a:schemeClr val="bg1"/>
                </a:solidFill>
              </a:rPr>
              <a:t>Single unit truck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70D2F8-872D-40DC-83EF-417BDF5EAF60}"/>
              </a:ext>
            </a:extLst>
          </p:cNvPr>
          <p:cNvSpPr txBox="1"/>
          <p:nvPr/>
        </p:nvSpPr>
        <p:spPr>
          <a:xfrm>
            <a:off x="1391898" y="1248550"/>
            <a:ext cx="44170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</a:rPr>
              <a:t>Классификатор – </a:t>
            </a:r>
            <a:r>
              <a:rPr lang="en-US" sz="1600" b="1" dirty="0">
                <a:solidFill>
                  <a:schemeClr val="bg1"/>
                </a:solidFill>
              </a:rPr>
              <a:t>ResNet50, </a:t>
            </a:r>
            <a:r>
              <a:rPr lang="ru-RU" sz="1600" b="1" dirty="0" err="1">
                <a:solidFill>
                  <a:schemeClr val="bg1"/>
                </a:solidFill>
              </a:rPr>
              <a:t>датасет</a:t>
            </a:r>
            <a:r>
              <a:rPr lang="ru-RU" sz="1600" b="1" dirty="0">
                <a:solidFill>
                  <a:schemeClr val="bg1"/>
                </a:solidFill>
              </a:rPr>
              <a:t> – </a:t>
            </a:r>
            <a:r>
              <a:rPr lang="en-US" sz="1600" b="1" dirty="0">
                <a:solidFill>
                  <a:schemeClr val="bg1"/>
                </a:solidFill>
              </a:rPr>
              <a:t>MIO-TCD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CDF851C-B2E7-490B-98CD-8B3EF84ED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391" y="4163434"/>
            <a:ext cx="868477" cy="87032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D6C05D2-3482-471F-A452-1C1D3CD96F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7463" y="4163434"/>
            <a:ext cx="875867" cy="87032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FE23776-5889-4E83-B39A-028A5B5F58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0495" y="5520737"/>
            <a:ext cx="1252200" cy="919710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8D1564F-518F-4BB9-9C4D-80C247784CBB}"/>
              </a:ext>
            </a:extLst>
          </p:cNvPr>
          <p:cNvSpPr txBox="1"/>
          <p:nvPr/>
        </p:nvSpPr>
        <p:spPr>
          <a:xfrm>
            <a:off x="3754837" y="5609450"/>
            <a:ext cx="44170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* </a:t>
            </a:r>
            <a:r>
              <a:rPr lang="ru-RU" sz="1600" b="1" dirty="0">
                <a:solidFill>
                  <a:schemeClr val="bg1"/>
                </a:solidFill>
              </a:rPr>
              <a:t>Изображения транспорта взяты из предоставленных организаторами видео</a:t>
            </a:r>
          </a:p>
          <a:p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192A8F0-F98F-47A5-9C44-B2D7D97C5645}"/>
              </a:ext>
            </a:extLst>
          </p:cNvPr>
          <p:cNvSpPr/>
          <p:nvPr/>
        </p:nvSpPr>
        <p:spPr>
          <a:xfrm>
            <a:off x="1478598" y="3735279"/>
            <a:ext cx="5020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Car</a:t>
            </a:r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DF0A768D-7845-4D78-BC1D-40BF1926EBB8}"/>
              </a:ext>
            </a:extLst>
          </p:cNvPr>
          <p:cNvSpPr/>
          <p:nvPr/>
        </p:nvSpPr>
        <p:spPr>
          <a:xfrm>
            <a:off x="2816816" y="3752042"/>
            <a:ext cx="10971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Work van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C8BEA92-3D12-488E-86B4-13ED4CBAFEC0}"/>
              </a:ext>
            </a:extLst>
          </p:cNvPr>
          <p:cNvSpPr/>
          <p:nvPr/>
        </p:nvSpPr>
        <p:spPr>
          <a:xfrm>
            <a:off x="2251939" y="5139359"/>
            <a:ext cx="5293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Bus</a:t>
            </a:r>
          </a:p>
        </p:txBody>
      </p:sp>
    </p:spTree>
    <p:extLst>
      <p:ext uri="{BB962C8B-B14F-4D97-AF65-F5344CB8AC3E}">
        <p14:creationId xmlns:p14="http://schemas.microsoft.com/office/powerpoint/2010/main" val="980941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Заголовок 1">
            <a:extLst>
              <a:ext uri="{FF2B5EF4-FFF2-40B4-BE49-F238E27FC236}">
                <a16:creationId xmlns:a16="http://schemas.microsoft.com/office/drawing/2014/main" id="{8EE19DA6-0F77-4322-9A78-3AA8DEF8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7443" y="0"/>
            <a:ext cx="7839635" cy="1145219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Трекинг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0EF9048-F142-44B2-9106-9FF2E79EB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917" y="1880746"/>
            <a:ext cx="1980460" cy="141854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54177F1-C90B-49DE-A913-A02DC84F3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377" y="1880747"/>
            <a:ext cx="1942787" cy="141854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99A8933-1663-4286-AD71-6420E4BD83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8292" y="1880746"/>
            <a:ext cx="1980460" cy="143819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9566127-A5E1-4554-AE43-581E5C8920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9409" y="3279358"/>
            <a:ext cx="1937523" cy="146054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ED19A90-1EE9-44AD-9B65-A5C1C13F46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07831" y="3299886"/>
            <a:ext cx="1980461" cy="147200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B4CCA5C-DC31-48E2-8437-439F838080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86529" y="3318938"/>
            <a:ext cx="1980460" cy="147267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627072F-E1BB-48A8-80DD-D6410B4A8D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76782" y="4716601"/>
            <a:ext cx="1945137" cy="144465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5561BA0-8805-48FB-9C36-6AF929461B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14432" y="4717812"/>
            <a:ext cx="1981260" cy="145650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19CCC64-C556-4599-ACA7-D331AFD4237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93415" y="4716601"/>
            <a:ext cx="1980461" cy="1459943"/>
          </a:xfrm>
          <a:prstGeom prst="rect">
            <a:avLst/>
          </a:prstGeom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ADC1AB0-D19C-4192-9DC1-2EECD3DD7F52}"/>
              </a:ext>
            </a:extLst>
          </p:cNvPr>
          <p:cNvSpPr/>
          <p:nvPr/>
        </p:nvSpPr>
        <p:spPr>
          <a:xfrm>
            <a:off x="1302157" y="879511"/>
            <a:ext cx="6987390" cy="830997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Трекинг проводился с использованием алгоритма </a:t>
            </a:r>
            <a:r>
              <a:rPr lang="en-US" sz="2400" b="1" dirty="0">
                <a:solidFill>
                  <a:schemeClr val="bg1"/>
                </a:solidFill>
              </a:rPr>
              <a:t>sort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569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Заголовок 1">
            <a:extLst>
              <a:ext uri="{FF2B5EF4-FFF2-40B4-BE49-F238E27FC236}">
                <a16:creationId xmlns:a16="http://schemas.microsoft.com/office/drawing/2014/main" id="{8EE19DA6-0F77-4322-9A78-3AA8DEF8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810" y="0"/>
            <a:ext cx="7839635" cy="1145219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Быстродействие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ADC1AB0-D19C-4192-9DC1-2EECD3DD7F52}"/>
              </a:ext>
            </a:extLst>
          </p:cNvPr>
          <p:cNvSpPr/>
          <p:nvPr/>
        </p:nvSpPr>
        <p:spPr>
          <a:xfrm>
            <a:off x="1410810" y="1589725"/>
            <a:ext cx="6987390" cy="46166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Intel Core i3-6006U (2</a:t>
            </a:r>
            <a:r>
              <a:rPr lang="ru-RU" sz="2400" dirty="0">
                <a:solidFill>
                  <a:schemeClr val="bg1"/>
                </a:solidFill>
              </a:rPr>
              <a:t>ГГц, 4 ядра)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6A2EB00-4FD6-4E19-98BB-FD3D2ABDC451}"/>
              </a:ext>
            </a:extLst>
          </p:cNvPr>
          <p:cNvSpPr/>
          <p:nvPr/>
        </p:nvSpPr>
        <p:spPr>
          <a:xfrm>
            <a:off x="1410810" y="2051390"/>
            <a:ext cx="6987390" cy="46166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NVIDIA GeForce 940MX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5F1C7FD-7106-469D-8A8D-EAA9B1B7E7BB}"/>
              </a:ext>
            </a:extLst>
          </p:cNvPr>
          <p:cNvSpPr/>
          <p:nvPr/>
        </p:nvSpPr>
        <p:spPr>
          <a:xfrm>
            <a:off x="1410810" y="3730815"/>
            <a:ext cx="6987390" cy="193899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В режиме трекинг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ru-RU" sz="2400" dirty="0">
                <a:solidFill>
                  <a:schemeClr val="bg1"/>
                </a:solidFill>
              </a:rPr>
              <a:t>+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ru-RU" sz="2400" dirty="0">
                <a:solidFill>
                  <a:schemeClr val="bg1"/>
                </a:solidFill>
              </a:rPr>
              <a:t>классификация: </a:t>
            </a:r>
          </a:p>
          <a:p>
            <a:r>
              <a:rPr lang="ru-RU" sz="2400" dirty="0">
                <a:solidFill>
                  <a:schemeClr val="bg1"/>
                </a:solidFill>
              </a:rPr>
              <a:t>6.</a:t>
            </a:r>
            <a:r>
              <a:rPr lang="en-US" sz="2400">
                <a:solidFill>
                  <a:schemeClr val="bg1"/>
                </a:solidFill>
              </a:rPr>
              <a:t>70</a:t>
            </a:r>
            <a:r>
              <a:rPr lang="ru-RU" sz="240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fps</a:t>
            </a:r>
            <a:endParaRPr lang="ru-RU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ru-RU" sz="2400" dirty="0">
                <a:solidFill>
                  <a:schemeClr val="bg1"/>
                </a:solidFill>
              </a:rPr>
              <a:t>В режиме трекинг:</a:t>
            </a:r>
          </a:p>
          <a:p>
            <a:r>
              <a:rPr lang="en-US" sz="2400" dirty="0">
                <a:solidFill>
                  <a:schemeClr val="bg1"/>
                </a:solidFill>
              </a:rPr>
              <a:t>7</a:t>
            </a:r>
            <a:r>
              <a:rPr lang="ru-RU" sz="2400" dirty="0">
                <a:solidFill>
                  <a:schemeClr val="bg1"/>
                </a:solidFill>
              </a:rPr>
              <a:t>.</a:t>
            </a:r>
            <a:r>
              <a:rPr lang="en-US" sz="2400" dirty="0">
                <a:solidFill>
                  <a:schemeClr val="bg1"/>
                </a:solidFill>
              </a:rPr>
              <a:t>42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fps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9B70B171-5EAB-430D-BF04-E54E4A18697B}"/>
              </a:ext>
            </a:extLst>
          </p:cNvPr>
          <p:cNvSpPr/>
          <p:nvPr/>
        </p:nvSpPr>
        <p:spPr>
          <a:xfrm>
            <a:off x="1410810" y="2495896"/>
            <a:ext cx="6987390" cy="46166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Сжатие</a:t>
            </a:r>
            <a:r>
              <a:rPr lang="en-US" sz="2400" dirty="0">
                <a:solidFill>
                  <a:schemeClr val="bg1"/>
                </a:solidFill>
              </a:rPr>
              <a:t> (10x)</a:t>
            </a:r>
            <a:r>
              <a:rPr lang="ru-RU" sz="2400" dirty="0">
                <a:solidFill>
                  <a:schemeClr val="bg1"/>
                </a:solidFill>
              </a:rPr>
              <a:t> изображения до размеров </a:t>
            </a:r>
            <a:r>
              <a:rPr lang="en-US" sz="2400" dirty="0">
                <a:solidFill>
                  <a:schemeClr val="bg1"/>
                </a:solidFill>
              </a:rPr>
              <a:t>300x411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865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Заголовок 1">
            <a:extLst>
              <a:ext uri="{FF2B5EF4-FFF2-40B4-BE49-F238E27FC236}">
                <a16:creationId xmlns:a16="http://schemas.microsoft.com/office/drawing/2014/main" id="{8EE19DA6-0F77-4322-9A78-3AA8DEF8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7443" y="384209"/>
            <a:ext cx="7839635" cy="1337732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Область применения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A529D84-0CB9-4A88-83C7-E5D37827AE8C}"/>
              </a:ext>
            </a:extLst>
          </p:cNvPr>
          <p:cNvSpPr/>
          <p:nvPr/>
        </p:nvSpPr>
        <p:spPr>
          <a:xfrm>
            <a:off x="3693601" y="2035847"/>
            <a:ext cx="4942400" cy="646331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Контроль трафика на дорогах с помощью сбора статистик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7530B51-F8FE-48DF-BD39-5BD45862BE27}"/>
              </a:ext>
            </a:extLst>
          </p:cNvPr>
          <p:cNvSpPr/>
          <p:nvPr/>
        </p:nvSpPr>
        <p:spPr>
          <a:xfrm>
            <a:off x="3702711" y="3715256"/>
            <a:ext cx="4942400" cy="646331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Контроль въезда/выезда на охраняемые территории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A3525F8-9E18-4106-93DE-A27EF413F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527" y="1721942"/>
            <a:ext cx="1981662" cy="1150568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5C53A02-2820-40FC-A312-1D27AB8F0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636" y="3310995"/>
            <a:ext cx="1972553" cy="1258506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2611EAE-3BCB-4B65-A820-C37537981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526" y="5007986"/>
            <a:ext cx="1972553" cy="906814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BF5B270-61F8-4F37-8245-B41371DA3229}"/>
              </a:ext>
            </a:extLst>
          </p:cNvPr>
          <p:cNvSpPr/>
          <p:nvPr/>
        </p:nvSpPr>
        <p:spPr>
          <a:xfrm>
            <a:off x="3693601" y="5166225"/>
            <a:ext cx="4942400" cy="646331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Статистический анализ собранный данных и дальнейшее использование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528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582</TotalTime>
  <Words>142</Words>
  <Application>Microsoft Office PowerPoint</Application>
  <PresentationFormat>Экран (4:3)</PresentationFormat>
  <Paragraphs>47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Дорожный трафик</vt:lpstr>
      <vt:lpstr>Решаемые задачи</vt:lpstr>
      <vt:lpstr>Детектирование</vt:lpstr>
      <vt:lpstr>Детектирование</vt:lpstr>
      <vt:lpstr>Классификация транспорта</vt:lpstr>
      <vt:lpstr>Трекинг</vt:lpstr>
      <vt:lpstr>Быстродействие</vt:lpstr>
      <vt:lpstr>Область применения</vt:lpstr>
    </vt:vector>
  </TitlesOfParts>
  <Company>PJSC "New Engineering Technologies"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Alexey AI</cp:lastModifiedBy>
  <cp:revision>78</cp:revision>
  <dcterms:created xsi:type="dcterms:W3CDTF">2016-11-18T14:12:19Z</dcterms:created>
  <dcterms:modified xsi:type="dcterms:W3CDTF">2019-06-17T01:51:51Z</dcterms:modified>
</cp:coreProperties>
</file>

<file path=docProps/thumbnail.jpeg>
</file>